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5"/>
  </p:sldMasterIdLst>
  <p:notesMasterIdLst>
    <p:notesMasterId r:id="rId16"/>
  </p:notesMasterIdLst>
  <p:sldIdLst>
    <p:sldId id="256" r:id="rId6"/>
    <p:sldId id="257" r:id="rId7"/>
    <p:sldId id="264" r:id="rId8"/>
    <p:sldId id="258" r:id="rId9"/>
    <p:sldId id="261" r:id="rId10"/>
    <p:sldId id="259" r:id="rId11"/>
    <p:sldId id="260" r:id="rId12"/>
    <p:sldId id="262" r:id="rId13"/>
    <p:sldId id="263" r:id="rId14"/>
    <p:sldId id="265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840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31" autoAdjust="0"/>
    <p:restoredTop sz="94659" autoAdjust="0"/>
  </p:normalViewPr>
  <p:slideViewPr>
    <p:cSldViewPr snapToGrid="0" snapToObjects="1">
      <p:cViewPr varScale="1">
        <p:scale>
          <a:sx n="108" d="100"/>
          <a:sy n="108" d="100"/>
        </p:scale>
        <p:origin x="1788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25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2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42B809-D351-834B-AAB4-73D9B931EEE5}" type="datetimeFigureOut">
              <a:rPr lang="en-US" smtClean="0"/>
              <a:t>9/29/2015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B365D-3A37-B347-81F8-08B432A58C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496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935191"/>
            <a:ext cx="8229600" cy="914400"/>
          </a:xfrm>
        </p:spPr>
        <p:txBody>
          <a:bodyPr anchor="b">
            <a:noAutofit/>
          </a:bodyPr>
          <a:lstStyle>
            <a:lvl1pPr>
              <a:defRPr sz="4800" b="0" i="0">
                <a:solidFill>
                  <a:schemeClr val="bg1"/>
                </a:solidFill>
                <a:latin typeface="+mj-lt"/>
                <a:cs typeface="Open San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862965"/>
            <a:ext cx="8229600" cy="914400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201" y="1294624"/>
            <a:ext cx="1708484" cy="77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430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1" y="6264275"/>
            <a:ext cx="100438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28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6D912A2-59AD-6C48-984F-F435C0260F95}" type="datetimeFigureOut">
              <a:rPr lang="en-US" smtClean="0"/>
              <a:t>9/29/2015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7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6D912A2-59AD-6C48-984F-F435C0260F95}" type="datetimeFigureOut">
              <a:rPr lang="en-US" smtClean="0"/>
              <a:t>9/29/2015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3055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6D912A2-59AD-6C48-984F-F435C0260F95}" type="datetimeFigureOut">
              <a:rPr lang="en-US" smtClean="0"/>
              <a:t>9/29/2015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12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6D912A2-59AD-6C48-984F-F435C0260F95}" type="datetimeFigureOut">
              <a:rPr lang="en-US" smtClean="0"/>
              <a:t>9/29/2015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4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1143000"/>
            <a:ext cx="8229600" cy="5029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1" y="6264275"/>
            <a:ext cx="100438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428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fld id="{A6C4FE00-48D1-1049-B6D1-3606DD436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1143000"/>
            <a:ext cx="8229600" cy="5029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201" y="6272770"/>
            <a:ext cx="1004383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964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Re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1143000"/>
            <a:ext cx="8229600" cy="5029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201" y="6267614"/>
            <a:ext cx="997006" cy="45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097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1143000"/>
            <a:ext cx="8229600" cy="5029200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201" y="6267614"/>
            <a:ext cx="997006" cy="45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491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4406900"/>
            <a:ext cx="8229600" cy="1362075"/>
          </a:xfrm>
        </p:spPr>
        <p:txBody>
          <a:bodyPr anchor="t"/>
          <a:lstStyle>
            <a:lvl1pPr algn="l">
              <a:defRPr sz="4000" b="0" cap="none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906713"/>
            <a:ext cx="8229599" cy="1500187"/>
          </a:xfrm>
        </p:spPr>
        <p:txBody>
          <a:bodyPr lIns="0" tIns="0" bIns="0" anchor="b">
            <a:norm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fld id="{A6C4FE00-48D1-1049-B6D1-3606DD43623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7200" y="467285"/>
            <a:ext cx="1371600" cy="62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72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1" y="6264275"/>
            <a:ext cx="100438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85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1" y="6264275"/>
            <a:ext cx="100438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761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4FE00-48D1-1049-B6D1-3606DD43623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1" y="6264275"/>
            <a:ext cx="100438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244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858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50292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A6C4FE00-48D1-1049-B6D1-3606DD4362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150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ts val="0"/>
        </a:spcBef>
        <a:spcAft>
          <a:spcPts val="1200"/>
        </a:spcAft>
        <a:buClr>
          <a:schemeClr val="accent1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600"/>
        </a:spcAft>
        <a:buClr>
          <a:schemeClr val="accent1"/>
        </a:buClr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0"/>
        </a:spcBef>
        <a:spcAft>
          <a:spcPts val="600"/>
        </a:spcAft>
        <a:buClr>
          <a:schemeClr val="accent1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0"/>
        </a:spcBef>
        <a:spcAft>
          <a:spcPts val="600"/>
        </a:spcAft>
        <a:buClr>
          <a:schemeClr val="accent1"/>
        </a:buClr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0"/>
        </a:spcBef>
        <a:spcAft>
          <a:spcPts val="600"/>
        </a:spcAft>
        <a:buClr>
          <a:schemeClr val="accent1"/>
        </a:buClr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Optimizing Entity Framework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77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John</a:t>
            </a:r>
          </a:p>
          <a:p>
            <a:pPr lvl="1"/>
            <a:r>
              <a:rPr lang="en-US" dirty="0" smtClean="0"/>
              <a:t>Glimpse</a:t>
            </a:r>
          </a:p>
          <a:p>
            <a:pPr lvl="1"/>
            <a:r>
              <a:rPr lang="en-US" dirty="0" smtClean="0"/>
              <a:t>DTO</a:t>
            </a:r>
          </a:p>
          <a:p>
            <a:pPr lvl="1"/>
            <a:r>
              <a:rPr lang="en-US" dirty="0" smtClean="0"/>
              <a:t>Complicated lookups by children</a:t>
            </a:r>
          </a:p>
          <a:p>
            <a:pPr lvl="1"/>
            <a:r>
              <a:rPr lang="en-US" dirty="0" smtClean="0"/>
              <a:t>Turning off entity validation/change tracking</a:t>
            </a:r>
          </a:p>
          <a:p>
            <a:pPr lvl="1"/>
            <a:r>
              <a:rPr lang="en-US" dirty="0" smtClean="0"/>
              <a:t>Strategies for writing queries</a:t>
            </a:r>
          </a:p>
          <a:p>
            <a:r>
              <a:rPr lang="en-US" dirty="0" smtClean="0"/>
              <a:t>Bob</a:t>
            </a:r>
          </a:p>
          <a:p>
            <a:pPr lvl="1"/>
            <a:r>
              <a:rPr lang="en-US" dirty="0" smtClean="0"/>
              <a:t>SQL Profiler/</a:t>
            </a:r>
            <a:r>
              <a:rPr lang="en-US" dirty="0" err="1" smtClean="0"/>
              <a:t>Iqueryable.ToString</a:t>
            </a:r>
            <a:endParaRPr lang="en-US" dirty="0" smtClean="0"/>
          </a:p>
          <a:p>
            <a:pPr lvl="1"/>
            <a:r>
              <a:rPr lang="en-US" dirty="0" smtClean="0"/>
              <a:t>Any vs </a:t>
            </a:r>
            <a:r>
              <a:rPr lang="en-US" dirty="0" err="1" smtClean="0"/>
              <a:t>FirstOrDefault</a:t>
            </a:r>
            <a:endParaRPr lang="en-US" dirty="0" smtClean="0"/>
          </a:p>
          <a:p>
            <a:pPr lvl="1"/>
            <a:r>
              <a:rPr lang="en-US" dirty="0" smtClean="0"/>
              <a:t>Query Materialization (casing issues, eager vs lazy)</a:t>
            </a:r>
          </a:p>
          <a:p>
            <a:pPr lvl="1"/>
            <a:r>
              <a:rPr lang="en-US" dirty="0" smtClean="0"/>
              <a:t>Multi-context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127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 Ideas – remove this slide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View generated SQL (Glimpse or SQL profiler)</a:t>
            </a:r>
          </a:p>
          <a:p>
            <a:r>
              <a:rPr lang="en-US" dirty="0"/>
              <a:t>Looping on navigation properties (not included)</a:t>
            </a:r>
          </a:p>
          <a:p>
            <a:r>
              <a:rPr lang="en-US" dirty="0"/>
              <a:t>Query materialization (When a query is actually executed)</a:t>
            </a:r>
          </a:p>
          <a:p>
            <a:r>
              <a:rPr lang="en-US" dirty="0"/>
              <a:t>Strategies for writing queries (talk about separating needed properties to just the save, instead of the load)</a:t>
            </a:r>
          </a:p>
          <a:p>
            <a:r>
              <a:rPr lang="en-US" dirty="0"/>
              <a:t>How to avoid bad queries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298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Examining the Generated EF 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Iqueryable</a:t>
            </a:r>
            <a:r>
              <a:rPr lang="en-US" dirty="0"/>
              <a:t> </a:t>
            </a:r>
            <a:r>
              <a:rPr lang="en-US" dirty="0" smtClean="0"/>
              <a:t>– call </a:t>
            </a:r>
            <a:r>
              <a:rPr lang="en-US" dirty="0" err="1" smtClean="0"/>
              <a:t>ToString</a:t>
            </a:r>
            <a:r>
              <a:rPr lang="en-US" dirty="0" smtClean="0"/>
              <a:t>()</a:t>
            </a:r>
          </a:p>
          <a:p>
            <a:r>
              <a:rPr lang="en-US" dirty="0" smtClean="0"/>
              <a:t>SQL Server Profiler</a:t>
            </a:r>
          </a:p>
          <a:p>
            <a:r>
              <a:rPr lang="en-US" dirty="0" smtClean="0"/>
              <a:t>Glimpse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09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a query with SQL Profiler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Quick and dirty – use the Tuning template</a:t>
            </a:r>
          </a:p>
          <a:p>
            <a:r>
              <a:rPr lang="en-US" dirty="0" smtClean="0"/>
              <a:t>Query will be contained in the </a:t>
            </a:r>
            <a:r>
              <a:rPr lang="en-US" dirty="0" err="1" smtClean="0"/>
              <a:t>TSQL:SQL:BatchCompleted</a:t>
            </a:r>
            <a:r>
              <a:rPr lang="en-US" dirty="0" smtClean="0"/>
              <a:t> event</a:t>
            </a:r>
          </a:p>
          <a:p>
            <a:r>
              <a:rPr lang="en-US" dirty="0" smtClean="0"/>
              <a:t>To further filter out the noise, filter the column name down to the account used by Entity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852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Lazy vs Eager loading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Use includes whenever you definitely using the related entities</a:t>
            </a:r>
          </a:p>
          <a:p>
            <a:r>
              <a:rPr lang="en-US" dirty="0" smtClean="0"/>
              <a:t>Includes are built with unions (show example)</a:t>
            </a:r>
          </a:p>
          <a:p>
            <a:r>
              <a:rPr lang="en-US" dirty="0" smtClean="0"/>
              <a:t>Use includes whenever you are looping over a navigation property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260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Glimpse vs SQL Profiler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Why use one over the other?</a:t>
            </a:r>
          </a:p>
          <a:p>
            <a:r>
              <a:rPr lang="en-US" dirty="0" smtClean="0"/>
              <a:t>Why would I even want to examine the generated query?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420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Example of reducing includes in query and then including them during save. Look at most frequent use case</a:t>
            </a:r>
          </a:p>
          <a:p>
            <a:r>
              <a:rPr lang="en-US" dirty="0" smtClean="0"/>
              <a:t>Breaking into multiple context when spanning databases/servers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853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Materialization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When query is actually executed</a:t>
            </a:r>
          </a:p>
          <a:p>
            <a:r>
              <a:rPr lang="en-US" dirty="0" err="1" smtClean="0"/>
              <a:t>Iqueryable</a:t>
            </a:r>
            <a:r>
              <a:rPr lang="en-US" dirty="0" smtClean="0"/>
              <a:t> vs </a:t>
            </a:r>
            <a:r>
              <a:rPr lang="en-US" dirty="0" err="1" smtClean="0"/>
              <a:t>Ienumerable</a:t>
            </a:r>
            <a:endParaRPr lang="en-US" dirty="0" smtClean="0"/>
          </a:p>
          <a:p>
            <a:r>
              <a:rPr lang="en-US" dirty="0" smtClean="0"/>
              <a:t>Lazy loaded entities and disposed context throws errors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198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Misc</a:t>
            </a:r>
            <a:r>
              <a:rPr lang="en-US" dirty="0" smtClean="0"/>
              <a:t> optimizations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Create a DTO whenever the end result does not need to be an entire object graph</a:t>
            </a:r>
          </a:p>
          <a:p>
            <a:r>
              <a:rPr lang="en-US" dirty="0" smtClean="0"/>
              <a:t>Turn off entity validation</a:t>
            </a:r>
          </a:p>
          <a:p>
            <a:r>
              <a:rPr lang="en-US" dirty="0" smtClean="0"/>
              <a:t>Turn off change tracking</a:t>
            </a:r>
          </a:p>
          <a:p>
            <a:r>
              <a:rPr lang="en-US" dirty="0" smtClean="0"/>
              <a:t>Use of Any() vs </a:t>
            </a:r>
            <a:r>
              <a:rPr lang="en-US" dirty="0" err="1" smtClean="0"/>
              <a:t>FirstOrDefault</a:t>
            </a:r>
            <a:endParaRPr lang="en-US" dirty="0" smtClean="0"/>
          </a:p>
          <a:p>
            <a:r>
              <a:rPr lang="en-US" dirty="0" err="1"/>
              <a:t>records.Where</a:t>
            </a:r>
            <a:r>
              <a:rPr lang="en-US" dirty="0"/>
              <a:t>(r =&gt; </a:t>
            </a:r>
            <a:r>
              <a:rPr lang="en-US" dirty="0" err="1"/>
              <a:t>r.steps.Where</a:t>
            </a:r>
            <a:r>
              <a:rPr lang="en-US" dirty="0"/>
              <a:t>(s =&gt; </a:t>
            </a:r>
            <a:r>
              <a:rPr lang="en-US" dirty="0" err="1"/>
              <a:t>s.stepType</a:t>
            </a:r>
            <a:r>
              <a:rPr lang="en-US" dirty="0"/>
              <a:t> == "Complete").</a:t>
            </a:r>
            <a:r>
              <a:rPr lang="en-US" dirty="0" err="1"/>
              <a:t>firstOrDefault</a:t>
            </a:r>
            <a:r>
              <a:rPr lang="en-US" dirty="0"/>
              <a:t>() != null).</a:t>
            </a:r>
            <a:r>
              <a:rPr lang="en-US" dirty="0" err="1"/>
              <a:t>ToList</a:t>
            </a:r>
            <a:r>
              <a:rPr lang="en-US" dirty="0"/>
              <a:t>();</a:t>
            </a:r>
            <a:br>
              <a:rPr lang="en-US" dirty="0"/>
            </a:br>
            <a:r>
              <a:rPr lang="en-US" dirty="0"/>
              <a:t>Better = </a:t>
            </a:r>
            <a:r>
              <a:rPr lang="en-US" dirty="0" err="1"/>
              <a:t>records.Where</a:t>
            </a:r>
            <a:r>
              <a:rPr lang="en-US" dirty="0"/>
              <a:t>(r =&gt; </a:t>
            </a:r>
            <a:r>
              <a:rPr lang="en-US" dirty="0" err="1"/>
              <a:t>r.steps.Any</a:t>
            </a:r>
            <a:r>
              <a:rPr lang="en-US" dirty="0"/>
              <a:t>(s =&gt; </a:t>
            </a:r>
            <a:r>
              <a:rPr lang="en-US" dirty="0" err="1"/>
              <a:t>s.stepType</a:t>
            </a:r>
            <a:r>
              <a:rPr lang="en-US" dirty="0"/>
              <a:t> == "Complete")).</a:t>
            </a:r>
            <a:r>
              <a:rPr lang="en-US" dirty="0" err="1"/>
              <a:t>ToList</a:t>
            </a:r>
            <a:r>
              <a:rPr lang="en-US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112361210"/>
      </p:ext>
    </p:extLst>
  </p:cSld>
  <p:clrMapOvr>
    <a:masterClrMapping/>
  </p:clrMapOvr>
</p:sld>
</file>

<file path=ppt/theme/theme1.xml><?xml version="1.0" encoding="utf-8"?>
<a:theme xmlns:a="http://schemas.openxmlformats.org/drawingml/2006/main" name="Paylocity-PPT_01">
  <a:themeElements>
    <a:clrScheme name="Paylocity">
      <a:dk1>
        <a:srgbClr val="212121"/>
      </a:dk1>
      <a:lt1>
        <a:sysClr val="window" lastClr="FFFFFF"/>
      </a:lt1>
      <a:dk2>
        <a:srgbClr val="212121"/>
      </a:dk2>
      <a:lt2>
        <a:srgbClr val="E5E5E5"/>
      </a:lt2>
      <a:accent1>
        <a:srgbClr val="E1751C"/>
      </a:accent1>
      <a:accent2>
        <a:srgbClr val="B62122"/>
      </a:accent2>
      <a:accent3>
        <a:srgbClr val="4BB1E6"/>
      </a:accent3>
      <a:accent4>
        <a:srgbClr val="F1DC59"/>
      </a:accent4>
      <a:accent5>
        <a:srgbClr val="6CBC6B"/>
      </a:accent5>
      <a:accent6>
        <a:srgbClr val="DB6963"/>
      </a:accent6>
      <a:hlink>
        <a:srgbClr val="1C8DC8"/>
      </a:hlink>
      <a:folHlink>
        <a:srgbClr val="135E8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chCon2015-PPT" id="{5A845EBC-45ED-438E-A226-D8C6D29F449C}" vid="{FF4B18FF-1367-433C-9DC9-C56BB69089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44E3C07B06314E86837AE73EBFFEC6" ma:contentTypeVersion="1" ma:contentTypeDescription="Create a new document." ma:contentTypeScope="" ma:versionID="0f4770ef2f02f7c026649a29ce67bad6">
  <xsd:schema xmlns:xsd="http://www.w3.org/2001/XMLSchema" xmlns:xs="http://www.w3.org/2001/XMLSchema" xmlns:p="http://schemas.microsoft.com/office/2006/metadata/properties" xmlns:ns2="74fe1199-0657-497a-b330-d5fc788606d5" xmlns:ns3="http://schemas.microsoft.com/sharepoint/v4" targetNamespace="http://schemas.microsoft.com/office/2006/metadata/properties" ma:root="true" ma:fieldsID="8310e233c5865909bc4100d9045daaef" ns2:_="" ns3:_="">
    <xsd:import namespace="74fe1199-0657-497a-b330-d5fc788606d5"/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IconOverla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fe1199-0657-497a-b330-d5fc788606d5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1" nillable="true" ma:displayName="IconOverlay" ma:hidden="true" ma:internalName="IconOverlay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_dlc_DocId xmlns="74fe1199-0657-497a-b330-d5fc788606d5">VMKNWV4C7AYW-415-407</_dlc_DocId>
    <_dlc_DocIdUrl xmlns="74fe1199-0657-497a-b330-d5fc788606d5">
      <Url>http://sharepoint/ProductDevelopment/_layouts/15/DocIdRedir.aspx?ID=VMKNWV4C7AYW-415-407</Url>
      <Description>VMKNWV4C7AYW-415-407</Description>
    </_dlc_DocIdUrl>
  </documentManagement>
</p:properties>
</file>

<file path=customXml/itemProps1.xml><?xml version="1.0" encoding="utf-8"?>
<ds:datastoreItem xmlns:ds="http://schemas.openxmlformats.org/officeDocument/2006/customXml" ds:itemID="{6B843530-2250-476E-A297-54B49404DB53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CAB0175B-2428-4492-95A8-EB54C66344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3A73449-778B-4131-8138-C7E3D13E31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fe1199-0657-497a-b330-d5fc788606d5"/>
    <ds:schemaRef ds:uri="http://schemas.microsoft.com/sharepoint/v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F882E511-3CCB-4CD5-95B8-AE4B13CEEB06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4"/>
    <ds:schemaRef ds:uri="http://purl.org/dc/terms/"/>
    <ds:schemaRef ds:uri="74fe1199-0657-497a-b330-d5fc788606d5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TechCon2015-PPT</Template>
  <TotalTime>99</TotalTime>
  <Words>298</Words>
  <Application>Microsoft Office PowerPoint</Application>
  <PresentationFormat>On-screen Show (4:3)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Open Sans</vt:lpstr>
      <vt:lpstr>Paylocity-PPT_01</vt:lpstr>
      <vt:lpstr>Optimizing Entity Framework</vt:lpstr>
      <vt:lpstr>Content Ideas – remove this slide</vt:lpstr>
      <vt:lpstr>Examining the Generated EF Query</vt:lpstr>
      <vt:lpstr>View a query with SQL Profiler</vt:lpstr>
      <vt:lpstr>Lazy vs Eager loading</vt:lpstr>
      <vt:lpstr>Glimpse vs SQL Profiler</vt:lpstr>
      <vt:lpstr>Query Strategies</vt:lpstr>
      <vt:lpstr>Query Materialization</vt:lpstr>
      <vt:lpstr>Misc optimizations</vt:lpstr>
      <vt:lpstr>Responsibilities</vt:lpstr>
    </vt:vector>
  </TitlesOfParts>
  <Company>Paylocity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 Entity Framework</dc:title>
  <dc:creator>Bob Sakson</dc:creator>
  <cp:lastModifiedBy>Bob Sakson</cp:lastModifiedBy>
  <cp:revision>3</cp:revision>
  <dcterms:created xsi:type="dcterms:W3CDTF">2015-09-29T01:19:33Z</dcterms:created>
  <dcterms:modified xsi:type="dcterms:W3CDTF">2015-09-29T14:21:05Z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0x010100BB44E3C07B06314E86837AE73EBFFEC6</vt:lpwstr>
  </property>
  <property fmtid="{D5CDD505-2E9C-101B-9397-08002B2CF9AE}" pid="3" name="_dlc_DocIdItemGuid">
    <vt:lpwstr>c0893473-5f40-4851-8e15-7f51a7e5c3d8</vt:lpwstr>
  </property>
</Properties>
</file>